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Inter"/>
      <p:regular r:id="rId34"/>
      <p:bold r:id="rId35"/>
    </p:embeddedFont>
    <p:embeddedFont>
      <p:font typeface="DM Sans"/>
      <p:regular r:id="rId36"/>
      <p:bold r:id="rId37"/>
      <p:italic r:id="rId38"/>
      <p:boldItalic r:id="rId39"/>
    </p:embeddedFont>
    <p:embeddedFont>
      <p:font typeface="Anybody"/>
      <p:regular r:id="rId40"/>
      <p:bold r:id="rId41"/>
      <p:italic r:id="rId42"/>
      <p:boldItalic r:id="rId43"/>
    </p:embeddedFont>
    <p:embeddedFont>
      <p:font typeface="Anybody Black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31">
          <p15:clr>
            <a:srgbClr val="A4A3A4"/>
          </p15:clr>
        </p15:guide>
        <p15:guide id="2" pos="242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31" orient="horz"/>
        <p:guide pos="242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ybody-regular.fntdata"/><Relationship Id="rId20" Type="http://schemas.openxmlformats.org/officeDocument/2006/relationships/slide" Target="slides/slide15.xml"/><Relationship Id="rId42" Type="http://schemas.openxmlformats.org/officeDocument/2006/relationships/font" Target="fonts/Anybody-italic.fntdata"/><Relationship Id="rId41" Type="http://schemas.openxmlformats.org/officeDocument/2006/relationships/font" Target="fonts/Anybody-bold.fntdata"/><Relationship Id="rId22" Type="http://schemas.openxmlformats.org/officeDocument/2006/relationships/slide" Target="slides/slide17.xml"/><Relationship Id="rId44" Type="http://schemas.openxmlformats.org/officeDocument/2006/relationships/font" Target="fonts/AnybodyBlack-bold.fntdata"/><Relationship Id="rId21" Type="http://schemas.openxmlformats.org/officeDocument/2006/relationships/slide" Target="slides/slide16.xml"/><Relationship Id="rId43" Type="http://schemas.openxmlformats.org/officeDocument/2006/relationships/font" Target="fonts/Anybody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Anybody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Inter-bold.fntdata"/><Relationship Id="rId12" Type="http://schemas.openxmlformats.org/officeDocument/2006/relationships/slide" Target="slides/slide7.xml"/><Relationship Id="rId34" Type="http://schemas.openxmlformats.org/officeDocument/2006/relationships/font" Target="fonts/Inter-regular.fntdata"/><Relationship Id="rId15" Type="http://schemas.openxmlformats.org/officeDocument/2006/relationships/slide" Target="slides/slide10.xml"/><Relationship Id="rId37" Type="http://schemas.openxmlformats.org/officeDocument/2006/relationships/font" Target="fonts/DMSans-bold.fntdata"/><Relationship Id="rId14" Type="http://schemas.openxmlformats.org/officeDocument/2006/relationships/slide" Target="slides/slide9.xml"/><Relationship Id="rId36" Type="http://schemas.openxmlformats.org/officeDocument/2006/relationships/font" Target="fonts/DMSans-regular.fntdata"/><Relationship Id="rId17" Type="http://schemas.openxmlformats.org/officeDocument/2006/relationships/slide" Target="slides/slide12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DM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br>
              <a:rPr b="1" lang="es-419"/>
            </a:br>
            <a:r>
              <a:rPr lang="es-419"/>
              <a:t>Se completa con el título de la clase y a la carrera que pertenece (si es necesario, también se puede agregar módulo)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9501ae8a9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29501ae8a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slides de imagen completa.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9501ae8a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29501ae8a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9501ae8a9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29501ae8a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slides de imagen completa.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9501ae8a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29501ae8a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9501ae8a9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29501ae8a9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9501ae8a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29501ae8a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9501ae8a9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29501ae8a9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9501ae8a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29501ae8a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9501ae8a9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29501ae8a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9501ae8a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29501ae8a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 </a:t>
            </a:r>
            <a:br>
              <a:rPr b="1"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Indican aquello que se pretende que el estudiante logre con la clase. Recuerda que se enuncian en principio con el verbo en infinitivo delante (por ejemplo: “Comprender…”, “Analizar…”, “conocer…”, etc). Se debe destacar en negrita el verbo. Los objetivos deben ser concretos, medibles y coherentes con los contenidos.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9501ae8a9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29501ae8a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9501ae8a9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29501ae8a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9501ae8a9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29501ae8a9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9501ae8a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29501ae8a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9501ae8a9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29501ae8a9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Completar el resumen con palabras claves de lo visto.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0f5343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50f5343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Se puede utilizar en caso de tener una clase larga para compartir en qué orden y cuánto tiempo más o menos ocupará cada temática.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los temas más importantes de la clase, donde se introducen conceptos que se ven en varios slides. No hay que usarla para todos los temas.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9501ae8a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29501ae8a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9501ae8a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29501ae8a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9501ae8a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29501ae8a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slides de imagen completa.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9501ae8a9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29501ae8a9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5" name="Google Shape;7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8" name="Google Shape;7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2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Relationship Id="rId4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6"/>
          <p:cNvPicPr preferRelativeResize="0"/>
          <p:nvPr/>
        </p:nvPicPr>
        <p:blipFill rotWithShape="1">
          <a:blip r:embed="rId4">
            <a:alphaModFix/>
          </a:blip>
          <a:srcRect b="24383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3921"/>
              </a:srgbClr>
            </a:outerShdw>
          </a:effectLst>
        </p:spPr>
      </p:pic>
      <p:sp>
        <p:nvSpPr>
          <p:cNvPr id="85" name="Google Shape;85;p26"/>
          <p:cNvSpPr txBox="1"/>
          <p:nvPr/>
        </p:nvSpPr>
        <p:spPr>
          <a:xfrm>
            <a:off x="3942650" y="1600050"/>
            <a:ext cx="4393200" cy="7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s-419" sz="4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Formatos</a:t>
            </a:r>
            <a:endParaRPr b="1" i="0" sz="4400" u="none" cap="none" strike="noStrike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86" name="Google Shape;86;p26"/>
          <p:cNvSpPr txBox="1"/>
          <p:nvPr/>
        </p:nvSpPr>
        <p:spPr>
          <a:xfrm>
            <a:off x="4152613" y="2140800"/>
            <a:ext cx="4771800" cy="52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419" sz="28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de almacenamiento</a:t>
            </a:r>
            <a:endParaRPr b="0" i="0" sz="28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 txBox="1"/>
          <p:nvPr/>
        </p:nvSpPr>
        <p:spPr>
          <a:xfrm>
            <a:off x="3729456" y="2264828"/>
            <a:ext cx="168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SOLO IMAGEN</a:t>
            </a:r>
            <a:endParaRPr b="0" i="0" sz="135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3" name="Google Shape;163;p35"/>
          <p:cNvGrpSpPr/>
          <p:nvPr/>
        </p:nvGrpSpPr>
        <p:grpSpPr>
          <a:xfrm>
            <a:off x="428300" y="984825"/>
            <a:ext cx="8715675" cy="4158550"/>
            <a:chOff x="428300" y="984825"/>
            <a:chExt cx="8715675" cy="4158550"/>
          </a:xfrm>
        </p:grpSpPr>
        <p:pic>
          <p:nvPicPr>
            <p:cNvPr id="164" name="Google Shape;164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300" y="984825"/>
              <a:ext cx="8512301" cy="2729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35"/>
            <p:cNvSpPr/>
            <p:nvPr/>
          </p:nvSpPr>
          <p:spPr>
            <a:xfrm>
              <a:off x="7345175" y="4379275"/>
              <a:ext cx="1798800" cy="764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/>
          <p:nvPr/>
        </p:nvSpPr>
        <p:spPr>
          <a:xfrm rot="-240620">
            <a:off x="1614932" y="1943123"/>
            <a:ext cx="6181335" cy="974703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  <a:effectLst>
            <a:outerShdw rotWithShape="0" algn="bl" dir="2400000" dist="314325">
              <a:srgbClr val="9900FF">
                <a:alpha val="6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400" y="2028075"/>
            <a:ext cx="1196700" cy="11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6"/>
          <p:cNvSpPr txBox="1"/>
          <p:nvPr/>
        </p:nvSpPr>
        <p:spPr>
          <a:xfrm flipH="1" rot="-218899">
            <a:off x="2101351" y="2013675"/>
            <a:ext cx="5794242" cy="734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419" sz="4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Compression</a:t>
            </a:r>
            <a:endParaRPr i="0" sz="42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3729456" y="2264828"/>
            <a:ext cx="168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SOLO IMAGEN</a:t>
            </a:r>
            <a:endParaRPr b="0" i="0" sz="135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178;p37"/>
          <p:cNvSpPr/>
          <p:nvPr/>
        </p:nvSpPr>
        <p:spPr>
          <a:xfrm>
            <a:off x="7345175" y="4379275"/>
            <a:ext cx="1798800" cy="7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375" y="76263"/>
            <a:ext cx="6698808" cy="4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/>
        </p:nvSpPr>
        <p:spPr>
          <a:xfrm flipH="1" rot="-60343">
            <a:off x="1669877" y="1772912"/>
            <a:ext cx="5794193" cy="1015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5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CSV</a:t>
            </a:r>
            <a:endParaRPr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/>
        </p:nvSpPr>
        <p:spPr>
          <a:xfrm>
            <a:off x="857450" y="1775575"/>
            <a:ext cx="798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Texto plano delimitado por el carácter de la coma (pueden utilizarse otros separadores). Generalmente este formato lo utilizan aplicaciones tradicionales para exportar datos hacia otros sistemas.</a:t>
            </a:r>
            <a:endParaRPr b="0" i="0" sz="1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39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¿Qué es?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91" name="Google Shape;1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350" y="2439825"/>
            <a:ext cx="5926359" cy="25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/>
        </p:nvSpPr>
        <p:spPr>
          <a:xfrm flipH="1" rot="-60343">
            <a:off x="1670627" y="1772906"/>
            <a:ext cx="5794193" cy="1108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5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JSON</a:t>
            </a:r>
            <a:r>
              <a:rPr b="1" lang="es-419" sz="6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endParaRPr i="0" sz="60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¿Qué es?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375" y="1550550"/>
            <a:ext cx="3125403" cy="25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 txBox="1"/>
          <p:nvPr/>
        </p:nvSpPr>
        <p:spPr>
          <a:xfrm>
            <a:off x="846525" y="1979100"/>
            <a:ext cx="3000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JSON (JavaScript Object Notation) es un formato ligero y legible por humanos utilizado para intercambiar y almacenar datos estructurados.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/>
          <p:nvPr/>
        </p:nvSpPr>
        <p:spPr>
          <a:xfrm flipH="1" rot="-60343">
            <a:off x="1670027" y="1772912"/>
            <a:ext cx="5794193" cy="104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5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AVRO</a:t>
            </a:r>
            <a:endParaRPr i="0" sz="56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/>
        </p:nvSpPr>
        <p:spPr>
          <a:xfrm>
            <a:off x="720000" y="878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¿Qué es?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214" name="Google Shape;2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925" y="2493000"/>
            <a:ext cx="6882152" cy="237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/>
        </p:nvSpPr>
        <p:spPr>
          <a:xfrm>
            <a:off x="1130925" y="1665425"/>
            <a:ext cx="7135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Almacena los datos en formato binario para reducir el tamaño y mejorar la performance. La definición de los datos (schema) se almacena en formato JSON. Es recomendable utilizarlo para consultas de tipo SELECT *.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/>
        </p:nvSpPr>
        <p:spPr>
          <a:xfrm flipH="1" rot="-60343">
            <a:off x="1669727" y="1772915"/>
            <a:ext cx="5794193" cy="1015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5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PARQUET</a:t>
            </a:r>
            <a:endParaRPr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>
            <a:off x="2244924" y="857075"/>
            <a:ext cx="4806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OBJETIVOS DE CLASE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92" name="Google Shape;92;p27"/>
          <p:cNvSpPr txBox="1"/>
          <p:nvPr/>
        </p:nvSpPr>
        <p:spPr>
          <a:xfrm>
            <a:off x="1196400" y="1631300"/>
            <a:ext cx="67512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Comprender</a:t>
            </a: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las características de los distintos formatos de almacenamiento.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Entender</a:t>
            </a: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los factores de elección del formato de almacenamiento. 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Usar</a:t>
            </a: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las herramientas de compresión de datos de Hadoop.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" name="Google Shape;93;p27"/>
          <p:cNvSpPr/>
          <p:nvPr/>
        </p:nvSpPr>
        <p:spPr>
          <a:xfrm>
            <a:off x="1485325" y="885013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7"/>
          <p:cNvGrpSpPr/>
          <p:nvPr/>
        </p:nvGrpSpPr>
        <p:grpSpPr>
          <a:xfrm>
            <a:off x="1636860" y="990434"/>
            <a:ext cx="423985" cy="416505"/>
            <a:chOff x="-64781025" y="3361050"/>
            <a:chExt cx="317425" cy="315200"/>
          </a:xfrm>
        </p:grpSpPr>
        <p:sp>
          <p:nvSpPr>
            <p:cNvPr id="95" name="Google Shape;95;p27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7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7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7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/>
          <p:nvPr/>
        </p:nvSpPr>
        <p:spPr>
          <a:xfrm>
            <a:off x="835175" y="433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¿Qué es?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226" name="Google Shape;2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425" y="1742850"/>
            <a:ext cx="5816094" cy="3173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5"/>
          <p:cNvSpPr txBox="1"/>
          <p:nvPr/>
        </p:nvSpPr>
        <p:spPr>
          <a:xfrm>
            <a:off x="916925" y="1028313"/>
            <a:ext cx="754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Es un formato de almacenamiento columnar que surge de la colaboración de Twitter y Cloudera. Los datos se almacenan en formato binario y al final del archivo se agrega la metadata (schema). Este formato es ideal para agregaciones AVG, SUM, etc.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/>
          <p:nvPr/>
        </p:nvSpPr>
        <p:spPr>
          <a:xfrm flipH="1" rot="-60343">
            <a:off x="1669727" y="1772915"/>
            <a:ext cx="5794193" cy="1015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5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Resumen</a:t>
            </a:r>
            <a:endParaRPr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¿Qué es?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238" name="Google Shape;238;p47"/>
          <p:cNvPicPr preferRelativeResize="0"/>
          <p:nvPr/>
        </p:nvPicPr>
        <p:blipFill rotWithShape="1">
          <a:blip r:embed="rId4">
            <a:alphaModFix/>
          </a:blip>
          <a:srcRect b="0" l="2685" r="0" t="0"/>
          <a:stretch/>
        </p:blipFill>
        <p:spPr>
          <a:xfrm>
            <a:off x="3661875" y="1603700"/>
            <a:ext cx="4569774" cy="317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8"/>
          <p:cNvSpPr txBox="1"/>
          <p:nvPr/>
        </p:nvSpPr>
        <p:spPr>
          <a:xfrm flipH="1" rot="-60351">
            <a:off x="470518" y="1326739"/>
            <a:ext cx="8202964" cy="2770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5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Herramientas de comprensión de datos</a:t>
            </a:r>
            <a:endParaRPr b="1" sz="5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/>
          <p:nvPr/>
        </p:nvSpPr>
        <p:spPr>
          <a:xfrm>
            <a:off x="3727775" y="1356025"/>
            <a:ext cx="45705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gzip</a:t>
            </a: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org.apache.hadoop.io.compress.GzipCodec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bzip2</a:t>
            </a: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org.apache.hadoop.io.compress.BZip2Codec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LZO</a:t>
            </a: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com.hadoop.compression.lzo.LzopCodec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Snappy</a:t>
            </a: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org.apache.hadoop.io.compress.SnappyCodec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Deflate</a:t>
            </a: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org.apache.hadoop.io.compress.DeflateCodec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9" name="Google Shape;249;p49"/>
          <p:cNvPicPr preferRelativeResize="0"/>
          <p:nvPr/>
        </p:nvPicPr>
        <p:blipFill rotWithShape="1">
          <a:blip r:embed="rId4">
            <a:alphaModFix/>
          </a:blip>
          <a:srcRect b="0" l="-4400" r="4400" t="0"/>
          <a:stretch/>
        </p:blipFill>
        <p:spPr>
          <a:xfrm>
            <a:off x="630050" y="1561425"/>
            <a:ext cx="3161974" cy="184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 de Parquet y Snapp</a:t>
            </a:r>
            <a:r>
              <a:rPr b="1" lang="es-419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y</a:t>
            </a:r>
            <a:endParaRPr sz="3200">
              <a:solidFill>
                <a:schemeClr val="dk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4">
            <a:alphaModFix/>
          </a:blip>
          <a:srcRect b="0" l="1477" r="0" t="1758"/>
          <a:stretch/>
        </p:blipFill>
        <p:spPr>
          <a:xfrm>
            <a:off x="1049300" y="1884475"/>
            <a:ext cx="7374701" cy="31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RESUMEN DE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LA CLASE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61" name="Google Shape;261;p51"/>
          <p:cNvSpPr txBox="1"/>
          <p:nvPr/>
        </p:nvSpPr>
        <p:spPr>
          <a:xfrm>
            <a:off x="2109143" y="2502363"/>
            <a:ext cx="49257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E1E"/>
              </a:buClr>
              <a:buSzPts val="1350"/>
              <a:buFont typeface="DM Sans"/>
              <a:buChar char="✓"/>
            </a:pPr>
            <a:r>
              <a:rPr lang="es-419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Formatos de almacenamiento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E1E"/>
              </a:buClr>
              <a:buSzPts val="1300"/>
              <a:buFont typeface="DM Sans"/>
              <a:buChar char="✓"/>
            </a:pPr>
            <a:r>
              <a:rPr lang="es-419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Formatos de elección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EFE1E"/>
              </a:buClr>
              <a:buSzPts val="1300"/>
              <a:buFont typeface="DM Sans"/>
              <a:buChar char="✓"/>
            </a:pPr>
            <a:r>
              <a:rPr lang="es-419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Herramientas de comprensión de datos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/>
        </p:nvSpPr>
        <p:spPr>
          <a:xfrm flipH="1" rot="-175">
            <a:off x="1626443" y="2280655"/>
            <a:ext cx="58911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419" sz="4500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¿PREGUNTAS?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/>
        </p:nvSpPr>
        <p:spPr>
          <a:xfrm flipH="1" rot="-119822">
            <a:off x="2790418" y="1903688"/>
            <a:ext cx="3564065" cy="1362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s-419" sz="45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¡Muchas </a:t>
            </a:r>
            <a:endParaRPr b="1" i="0" sz="4500" u="none" cap="none" strike="noStrike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4572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s-419" sz="4500" u="none" cap="none" strike="noStrike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gracias!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/>
        </p:nvSpPr>
        <p:spPr>
          <a:xfrm>
            <a:off x="4750238" y="37329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04" name="Google Shape;104;p28"/>
          <p:cNvSpPr txBox="1"/>
          <p:nvPr/>
        </p:nvSpPr>
        <p:spPr>
          <a:xfrm>
            <a:off x="4152500" y="1854700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Formatos de almacenamiento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Factores de elección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CSV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Avro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Parquet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Herramientas de comprensión de datos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1540368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2058796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2748" y="2598650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2748" y="3110467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2761" y="4134122"/>
            <a:ext cx="264375" cy="2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/>
          <p:nvPr/>
        </p:nvSpPr>
        <p:spPr>
          <a:xfrm>
            <a:off x="3846525" y="40123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8"/>
          <p:cNvGrpSpPr/>
          <p:nvPr/>
        </p:nvGrpSpPr>
        <p:grpSpPr>
          <a:xfrm>
            <a:off x="3996580" y="476944"/>
            <a:ext cx="476585" cy="475272"/>
            <a:chOff x="3859600" y="3591950"/>
            <a:chExt cx="296975" cy="296175"/>
          </a:xfrm>
        </p:grpSpPr>
        <p:sp>
          <p:nvSpPr>
            <p:cNvPr id="112" name="Google Shape;112;p28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8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8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" name="Google Shape;115;p28"/>
          <p:cNvPicPr preferRelativeResize="0"/>
          <p:nvPr/>
        </p:nvPicPr>
        <p:blipFill rotWithShape="1">
          <a:blip r:embed="rId5">
            <a:alphaModFix amt="96000"/>
          </a:blip>
          <a:srcRect b="0" l="0" r="0" t="0"/>
          <a:stretch/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2748" y="3622297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4680547"/>
            <a:ext cx="264375" cy="2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/>
          <p:nvPr/>
        </p:nvSpPr>
        <p:spPr>
          <a:xfrm>
            <a:off x="8380963" y="48200"/>
            <a:ext cx="583500" cy="392400"/>
          </a:xfrm>
          <a:prstGeom prst="roundRect">
            <a:avLst>
              <a:gd fmla="val 16667" name="adj"/>
            </a:avLst>
          </a:prstGeom>
          <a:solidFill>
            <a:srgbClr val="9F5C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9"/>
          <p:cNvSpPr txBox="1"/>
          <p:nvPr/>
        </p:nvSpPr>
        <p:spPr>
          <a:xfrm flipH="1" rot="-60336">
            <a:off x="1674636" y="1807233"/>
            <a:ext cx="6358879" cy="1519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419" sz="51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Formatos de almacenamiento</a:t>
            </a:r>
            <a:endParaRPr b="0" i="0" sz="5100" u="none" cap="none" strike="noStrike">
              <a:solidFill>
                <a:srgbClr val="FAFAFA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24" name="Google Shape;1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90799">
            <a:off x="215363" y="2641135"/>
            <a:ext cx="2194954" cy="219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/>
        </p:nvSpPr>
        <p:spPr>
          <a:xfrm>
            <a:off x="1350000" y="2171750"/>
            <a:ext cx="395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La elección de un formato correcto puede traducirse en mejoras de performance y reducción de costos.</a:t>
            </a:r>
            <a:endParaRPr b="0" i="0" sz="1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30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FORMATOS DE ALMACENAMIENTO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31" name="Google Shape;131;p30"/>
          <p:cNvPicPr preferRelativeResize="0"/>
          <p:nvPr/>
        </p:nvPicPr>
        <p:blipFill rotWithShape="1">
          <a:blip r:embed="rId4">
            <a:alphaModFix/>
          </a:blip>
          <a:srcRect b="0" l="0" r="0" t="1748"/>
          <a:stretch/>
        </p:blipFill>
        <p:spPr>
          <a:xfrm>
            <a:off x="5177400" y="1665425"/>
            <a:ext cx="3535799" cy="28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/>
        </p:nvSpPr>
        <p:spPr>
          <a:xfrm flipH="1" rot="-60343">
            <a:off x="1674827" y="1772870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54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Factores de elección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/>
          <p:nvPr/>
        </p:nvSpPr>
        <p:spPr>
          <a:xfrm rot="-240620">
            <a:off x="1614932" y="1943123"/>
            <a:ext cx="6181335" cy="974703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  <a:effectLst>
            <a:outerShdw rotWithShape="0" algn="bl" dir="2400000" dist="314325">
              <a:srgbClr val="9900FF">
                <a:alpha val="6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400" y="2028075"/>
            <a:ext cx="1196700" cy="11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2"/>
          <p:cNvSpPr txBox="1"/>
          <p:nvPr/>
        </p:nvSpPr>
        <p:spPr>
          <a:xfrm flipH="1" rot="-285833">
            <a:off x="2008712" y="2024155"/>
            <a:ext cx="5794116" cy="812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419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Row vs Column</a:t>
            </a:r>
            <a:endParaRPr i="0" sz="4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450" y="0"/>
            <a:ext cx="9176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/>
        </p:nvSpPr>
        <p:spPr>
          <a:xfrm>
            <a:off x="3729456" y="2264828"/>
            <a:ext cx="168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SOLO IMAGEN</a:t>
            </a:r>
            <a:endParaRPr b="0" i="0" sz="135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0" name="Google Shape;1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259"/>
            <a:ext cx="9143999" cy="512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/>
          <p:nvPr/>
        </p:nvSpPr>
        <p:spPr>
          <a:xfrm rot="-240620">
            <a:off x="1614932" y="1943123"/>
            <a:ext cx="6181335" cy="974703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  <a:effectLst>
            <a:outerShdw rotWithShape="0" algn="bl" dir="2400000" dist="314325">
              <a:srgbClr val="9900FF">
                <a:alpha val="6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400" y="2028075"/>
            <a:ext cx="1196700" cy="11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4"/>
          <p:cNvSpPr txBox="1"/>
          <p:nvPr/>
        </p:nvSpPr>
        <p:spPr>
          <a:xfrm flipH="1" rot="-226571">
            <a:off x="2101354" y="2013682"/>
            <a:ext cx="5794180" cy="734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419" sz="4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Schema Evolution</a:t>
            </a:r>
            <a:endParaRPr i="0" sz="42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